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8" r:id="rId2"/>
    <p:sldId id="261" r:id="rId3"/>
    <p:sldId id="260" r:id="rId4"/>
    <p:sldId id="278" r:id="rId5"/>
    <p:sldId id="269" r:id="rId6"/>
    <p:sldId id="270" r:id="rId7"/>
    <p:sldId id="271" r:id="rId8"/>
    <p:sldId id="281" r:id="rId9"/>
    <p:sldId id="282" r:id="rId10"/>
    <p:sldId id="272" r:id="rId11"/>
    <p:sldId id="273" r:id="rId12"/>
    <p:sldId id="279" r:id="rId13"/>
    <p:sldId id="283" r:id="rId14"/>
    <p:sldId id="257" r:id="rId15"/>
    <p:sldId id="277" r:id="rId16"/>
    <p:sldId id="262" r:id="rId17"/>
  </p:sldIdLst>
  <p:sldSz cx="10974388" cy="6859588"/>
  <p:notesSz cx="6858000" cy="9144000"/>
  <p:embeddedFontLs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Arial Black" panose="020B0A04020102020204" pitchFamily="34" charset="0"/>
      <p:bold r:id="rId31"/>
    </p:embeddedFont>
    <p:embeddedFont>
      <p:font typeface="Segoe UI Semibold" panose="020B0702040204020203" pitchFamily="34" charset="0"/>
      <p:bold r:id="rId32"/>
      <p:boldItalic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>
      <a:defRPr lang="en-US"/>
    </a:defPPr>
    <a:lvl1pPr marL="0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08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78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47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17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85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55" algn="l" defTabSz="9143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4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EED"/>
    <a:srgbClr val="B3294C"/>
    <a:srgbClr val="FBD8CD"/>
    <a:srgbClr val="CD437B"/>
    <a:srgbClr val="FCE4DC"/>
    <a:srgbClr val="FFFFFF"/>
    <a:srgbClr val="912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444" y="102"/>
      </p:cViewPr>
      <p:guideLst>
        <p:guide orient="horz" pos="2161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3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5B45D-3770-4AAB-A7AD-634AEC1BEA42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3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558EA-7D43-4CFD-8A83-1077092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8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78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47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7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5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5" algn="l" defTabSz="9143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6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5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5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8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6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5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8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2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876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558EA-7D43-4CFD-8A83-107709249C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8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98138" y="476673"/>
            <a:ext cx="7406311" cy="715516"/>
          </a:xfrm>
        </p:spPr>
        <p:txBody>
          <a:bodyPr>
            <a:normAutofit/>
          </a:bodyPr>
          <a:lstStyle>
            <a:lvl1pPr algn="l">
              <a:defRPr sz="3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70992" y="1196752"/>
            <a:ext cx="9640739" cy="0"/>
          </a:xfrm>
          <a:prstGeom prst="line">
            <a:avLst/>
          </a:prstGeom>
          <a:ln w="12700" cap="rnd">
            <a:solidFill>
              <a:srgbClr val="9E2F5C">
                <a:alpha val="61961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678385" y="620688"/>
            <a:ext cx="432048" cy="432048"/>
          </a:xfrm>
          <a:prstGeom prst="ellipse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1106" y="630337"/>
            <a:ext cx="446609" cy="43180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670992" y="1196752"/>
            <a:ext cx="9640739" cy="0"/>
          </a:xfrm>
          <a:prstGeom prst="line">
            <a:avLst/>
          </a:prstGeom>
          <a:ln w="12700" cap="rnd">
            <a:solidFill>
              <a:srgbClr val="9E2F5C">
                <a:alpha val="61961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90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16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063" y="4802189"/>
            <a:ext cx="658495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1063" y="612775"/>
            <a:ext cx="6584950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1063" y="5368925"/>
            <a:ext cx="6584950" cy="8048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084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723" y="274706"/>
            <a:ext cx="9876950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723" y="1600574"/>
            <a:ext cx="9876950" cy="452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7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pringsolutions.com/ispring-lear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ispringsolutions.com/ispring-clou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pringsolutions.com/go/tutorials/suite?ref=presentation" TargetMode="Externa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hyperlink" Target="http://www.ispringsolutions.com/go/docs/suite/8.0?ref=presentation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www.ispringsolutions.com/go/community?ref=presentation&amp;p=issui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7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6.jpe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0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notesSlide" Target="../notesSlides/notesSlide4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9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8.jpeg"/><Relationship Id="rId3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207" y="-76493"/>
            <a:ext cx="12466802" cy="7012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481" y="4983976"/>
            <a:ext cx="6173805" cy="1004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600" dirty="0">
                <a:solidFill>
                  <a:srgbClr val="F9EEE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start, click </a:t>
            </a:r>
            <a:r>
              <a:rPr lang="en-US" sz="2600" dirty="0">
                <a:solidFill>
                  <a:srgbClr val="F9EEED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Preview </a:t>
            </a:r>
          </a:p>
          <a:p>
            <a:pPr algn="ctr">
              <a:lnSpc>
                <a:spcPct val="114000"/>
              </a:lnSpc>
            </a:pPr>
            <a:r>
              <a:rPr lang="en-US" sz="2600" dirty="0">
                <a:solidFill>
                  <a:srgbClr val="F9EEE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under the iSpring Suite 8 tab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7752" y="951528"/>
            <a:ext cx="6906927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iSpring </a:t>
            </a:r>
            <a:r>
              <a:rPr lang="en-US" sz="5600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Suite 8</a:t>
            </a:r>
          </a:p>
          <a:p>
            <a:pPr algn="ctr">
              <a:lnSpc>
                <a:spcPct val="120000"/>
              </a:lnSpc>
            </a:pPr>
            <a:r>
              <a:rPr lang="en-US" sz="3400" dirty="0">
                <a:solidFill>
                  <a:srgbClr val="F9EEE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2-minute overview</a:t>
            </a:r>
          </a:p>
        </p:txBody>
      </p:sp>
      <p:sp>
        <p:nvSpPr>
          <p:cNvPr id="8" name="Arc 7"/>
          <p:cNvSpPr/>
          <p:nvPr/>
        </p:nvSpPr>
        <p:spPr>
          <a:xfrm rot="10800000">
            <a:off x="806670" y="2421682"/>
            <a:ext cx="5040563" cy="3024336"/>
          </a:xfrm>
          <a:prstGeom prst="arc">
            <a:avLst>
              <a:gd name="adj1" fmla="val 15227198"/>
              <a:gd name="adj2" fmla="val 20479981"/>
            </a:avLst>
          </a:prstGeom>
          <a:ln w="19050">
            <a:solidFill>
              <a:schemeClr val="bg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2" y="3117858"/>
            <a:ext cx="10058393" cy="1320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4169" y="3582007"/>
            <a:ext cx="584970" cy="648072"/>
          </a:xfrm>
          <a:prstGeom prst="rect">
            <a:avLst/>
          </a:prstGeom>
          <a:noFill/>
          <a:ln w="28575">
            <a:solidFill>
              <a:srgbClr val="FF5757"/>
            </a:solidFill>
          </a:ln>
          <a:effectLst>
            <a:outerShdw blurRad="25400" dist="127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5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Spectacular Interactions</a:t>
            </a:r>
            <a:endParaRPr lang="fr-FR" dirty="0"/>
          </a:p>
        </p:txBody>
      </p:sp>
      <p:sp>
        <p:nvSpPr>
          <p:cNvPr id="3" name="slide number"/>
          <p:cNvSpPr>
            <a:spLocks noGrp="1"/>
          </p:cNvSpPr>
          <p:nvPr>
            <p:ph type="body" sz="quarter" idx="10"/>
          </p:nvPr>
        </p:nvSpPr>
        <p:spPr>
          <a:xfrm>
            <a:off x="648000" y="621482"/>
            <a:ext cx="504057" cy="432048"/>
          </a:xfrm>
        </p:spPr>
        <p:txBody>
          <a:bodyPr>
            <a:normAutofit/>
          </a:bodyPr>
          <a:lstStyle/>
          <a:p>
            <a:r>
              <a:rPr lang="en-US" dirty="0" smtClean="0"/>
              <a:t>8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6" y="2205660"/>
            <a:ext cx="4895850" cy="3571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6" y="2205660"/>
            <a:ext cx="4895850" cy="357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6" y="2205660"/>
            <a:ext cx="4895850" cy="3571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6" y="2205660"/>
            <a:ext cx="4895850" cy="3571875"/>
          </a:xfrm>
          <a:prstGeom prst="rect">
            <a:avLst/>
          </a:prstGeom>
        </p:spPr>
      </p:pic>
      <p:sp>
        <p:nvSpPr>
          <p:cNvPr id="10" name="Text templates"/>
          <p:cNvSpPr txBox="1"/>
          <p:nvPr/>
        </p:nvSpPr>
        <p:spPr>
          <a:xfrm>
            <a:off x="1650088" y="3781323"/>
            <a:ext cx="897386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Book</a:t>
            </a:r>
          </a:p>
        </p:txBody>
      </p:sp>
      <p:sp>
        <p:nvSpPr>
          <p:cNvPr id="11" name="Arrow templates"/>
          <p:cNvSpPr/>
          <p:nvPr/>
        </p:nvSpPr>
        <p:spPr>
          <a:xfrm rot="2700000">
            <a:off x="1728734" y="3831119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2" name="Text templates"/>
          <p:cNvSpPr txBox="1"/>
          <p:nvPr/>
        </p:nvSpPr>
        <p:spPr>
          <a:xfrm>
            <a:off x="1645132" y="4269057"/>
            <a:ext cx="1212486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Timeline</a:t>
            </a:r>
          </a:p>
        </p:txBody>
      </p:sp>
      <p:sp>
        <p:nvSpPr>
          <p:cNvPr id="13" name="Arrow templates"/>
          <p:cNvSpPr/>
          <p:nvPr/>
        </p:nvSpPr>
        <p:spPr>
          <a:xfrm rot="2700000">
            <a:off x="1728734" y="4318853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4" name="Text templates"/>
          <p:cNvSpPr txBox="1"/>
          <p:nvPr/>
        </p:nvSpPr>
        <p:spPr>
          <a:xfrm>
            <a:off x="1645134" y="4756791"/>
            <a:ext cx="1283141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15" name="Arrow templates"/>
          <p:cNvSpPr/>
          <p:nvPr/>
        </p:nvSpPr>
        <p:spPr>
          <a:xfrm rot="2700000">
            <a:off x="1728734" y="4806587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6" name="Text templates"/>
          <p:cNvSpPr txBox="1"/>
          <p:nvPr/>
        </p:nvSpPr>
        <p:spPr>
          <a:xfrm>
            <a:off x="1645134" y="5244525"/>
            <a:ext cx="803893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FAQ</a:t>
            </a:r>
          </a:p>
        </p:txBody>
      </p:sp>
      <p:sp>
        <p:nvSpPr>
          <p:cNvPr id="17" name="Arrow templates"/>
          <p:cNvSpPr/>
          <p:nvPr/>
        </p:nvSpPr>
        <p:spPr>
          <a:xfrm rot="2700000">
            <a:off x="1728734" y="5294321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" y="1911600"/>
            <a:ext cx="2152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76844"/>
      </p:ext>
    </p:extLst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1761778"/>
            <a:ext cx="3009900" cy="1524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Saturate Your Course with Rich Media</a:t>
            </a:r>
            <a:endParaRPr lang="fr-FR" dirty="0"/>
          </a:p>
        </p:txBody>
      </p:sp>
      <p:sp>
        <p:nvSpPr>
          <p:cNvPr id="3" name="slide number"/>
          <p:cNvSpPr>
            <a:spLocks noGrp="1"/>
          </p:cNvSpPr>
          <p:nvPr>
            <p:ph type="body" sz="quarter" idx="10"/>
          </p:nvPr>
        </p:nvSpPr>
        <p:spPr>
          <a:xfrm>
            <a:off x="671105" y="621482"/>
            <a:ext cx="446609" cy="431800"/>
          </a:xfrm>
        </p:spPr>
        <p:txBody>
          <a:bodyPr>
            <a:normAutofit/>
          </a:bodyPr>
          <a:lstStyle/>
          <a:p>
            <a:r>
              <a:rPr lang="en-US" dirty="0" smtClean="0"/>
              <a:t>9</a:t>
            </a:r>
            <a:endParaRPr lang="fr-FR" dirty="0"/>
          </a:p>
        </p:txBody>
      </p:sp>
      <p:sp>
        <p:nvSpPr>
          <p:cNvPr id="6" name="Text characters"/>
          <p:cNvSpPr txBox="1"/>
          <p:nvPr/>
        </p:nvSpPr>
        <p:spPr>
          <a:xfrm>
            <a:off x="1650040" y="3781323"/>
            <a:ext cx="1392031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</a:t>
            </a:r>
          </a:p>
        </p:txBody>
      </p:sp>
      <p:sp>
        <p:nvSpPr>
          <p:cNvPr id="7" name="Arrow characters"/>
          <p:cNvSpPr/>
          <p:nvPr/>
        </p:nvSpPr>
        <p:spPr>
          <a:xfrm rot="2700000">
            <a:off x="1731162" y="3831119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8" name="Text youtube"/>
          <p:cNvSpPr txBox="1"/>
          <p:nvPr/>
        </p:nvSpPr>
        <p:spPr>
          <a:xfrm>
            <a:off x="1650038" y="4260871"/>
            <a:ext cx="1891372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YouTube Videos</a:t>
            </a:r>
          </a:p>
        </p:txBody>
      </p:sp>
      <p:sp>
        <p:nvSpPr>
          <p:cNvPr id="9" name="Arrow youtube"/>
          <p:cNvSpPr/>
          <p:nvPr/>
        </p:nvSpPr>
        <p:spPr>
          <a:xfrm rot="2700000">
            <a:off x="1731162" y="4319213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0" name="Text webobj"/>
          <p:cNvSpPr txBox="1"/>
          <p:nvPr/>
        </p:nvSpPr>
        <p:spPr>
          <a:xfrm>
            <a:off x="1650040" y="4752294"/>
            <a:ext cx="1593891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Objects</a:t>
            </a:r>
          </a:p>
        </p:txBody>
      </p:sp>
      <p:sp>
        <p:nvSpPr>
          <p:cNvPr id="11" name="Arrow webobj"/>
          <p:cNvSpPr/>
          <p:nvPr/>
        </p:nvSpPr>
        <p:spPr>
          <a:xfrm rot="2700000">
            <a:off x="1731162" y="4802090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2" name="Text flash"/>
          <p:cNvSpPr txBox="1"/>
          <p:nvPr/>
        </p:nvSpPr>
        <p:spPr>
          <a:xfrm>
            <a:off x="1650040" y="5231842"/>
            <a:ext cx="1605609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Flash Movies</a:t>
            </a:r>
          </a:p>
        </p:txBody>
      </p:sp>
      <p:sp>
        <p:nvSpPr>
          <p:cNvPr id="13" name="Arrow flash"/>
          <p:cNvSpPr/>
          <p:nvPr/>
        </p:nvSpPr>
        <p:spPr>
          <a:xfrm rot="2700000">
            <a:off x="1731162" y="5290184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pic>
        <p:nvPicPr>
          <p:cNvPr id="22" name="flas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19" y="2218867"/>
            <a:ext cx="5110494" cy="3241731"/>
          </a:xfrm>
          <a:prstGeom prst="rect">
            <a:avLst/>
          </a:prstGeom>
        </p:spPr>
      </p:pic>
      <p:pic>
        <p:nvPicPr>
          <p:cNvPr id="21" name="webobj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19" y="2218868"/>
            <a:ext cx="5110494" cy="3241731"/>
          </a:xfrm>
          <a:prstGeom prst="rect">
            <a:avLst/>
          </a:prstGeom>
        </p:spPr>
      </p:pic>
      <p:pic>
        <p:nvPicPr>
          <p:cNvPr id="16" name="youtub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18" y="2207719"/>
            <a:ext cx="5110496" cy="3241732"/>
          </a:xfrm>
          <a:prstGeom prst="rect">
            <a:avLst/>
          </a:prstGeom>
        </p:spPr>
      </p:pic>
      <p:pic>
        <p:nvPicPr>
          <p:cNvPr id="17" name="character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21" y="2207720"/>
            <a:ext cx="5110493" cy="32417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42778" y="2277666"/>
            <a:ext cx="1944216" cy="936104"/>
          </a:xfrm>
          <a:prstGeom prst="rect">
            <a:avLst/>
          </a:prstGeom>
          <a:noFill/>
          <a:ln w="76200">
            <a:solidFill>
              <a:srgbClr val="FB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5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animBg="1"/>
      <p:bldP spid="7" grpId="2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gular 1"/>
          <p:cNvSpPr txBox="1"/>
          <p:nvPr/>
        </p:nvSpPr>
        <p:spPr>
          <a:xfrm>
            <a:off x="734666" y="3804813"/>
            <a:ext cx="3728977" cy="2505301"/>
          </a:xfrm>
          <a:prstGeom prst="rect">
            <a:avLst/>
          </a:prstGeom>
          <a:noFill/>
        </p:spPr>
        <p:txBody>
          <a:bodyPr wrap="square" lIns="108000" rtlCol="0" anchor="ctr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Web (Desktop, Mobile, Combined)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Learning Management System (SCORM, AICC,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xAPI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, Blackboard)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iSpring Learn LMS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iSpring Cloud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hosting and sharing service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Video or direct-to-YouTube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 Your Content Fast and Easy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5600" y="626400"/>
            <a:ext cx="527032" cy="431800"/>
          </a:xfrm>
        </p:spPr>
        <p:txBody>
          <a:bodyPr>
            <a:noAutofit/>
          </a:bodyPr>
          <a:lstStyle/>
          <a:p>
            <a:r>
              <a:rPr lang="en-US" dirty="0" smtClean="0"/>
              <a:t>10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32" y="1821390"/>
            <a:ext cx="5640676" cy="4388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666" y="3285778"/>
            <a:ext cx="367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ways to reach more learners</a:t>
            </a:r>
            <a:r>
              <a:rPr lang="ru-RU" dirty="0"/>
              <a:t>: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2" y="1629594"/>
            <a:ext cx="2308021" cy="15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37" y="476672"/>
            <a:ext cx="9187912" cy="7155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the Video Lecture Player for Fluid Layout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11</a:t>
            </a:r>
            <a:endParaRPr lang="fr-FR" sz="1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37" y="582811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D1D"/>
                </a:solidFill>
              </a:rPr>
              <a:t>Adjust the ratio between slides and presenter video when viewing a presentation</a:t>
            </a:r>
            <a:r>
              <a:rPr lang="ru-RU" dirty="0">
                <a:solidFill>
                  <a:srgbClr val="1D1D1D"/>
                </a:solidFill>
              </a:rPr>
              <a:t>.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86" y="1969287"/>
            <a:ext cx="7120344" cy="2988465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06" y="3294078"/>
            <a:ext cx="1043040" cy="6341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55" y="1481500"/>
            <a:ext cx="7122077" cy="39640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91693" y="5509043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Choose the</a:t>
            </a:r>
            <a:r>
              <a:rPr lang="ru-RU" dirty="0"/>
              <a:t> </a:t>
            </a:r>
            <a:r>
              <a:rPr lang="en-US" dirty="0"/>
              <a:t>Video Lecture Player </a:t>
            </a:r>
            <a:r>
              <a:rPr lang="ru-RU" dirty="0"/>
              <a:t> </a:t>
            </a:r>
            <a:r>
              <a:rPr lang="en-US" dirty="0"/>
              <a:t>from the drop-down list</a:t>
            </a:r>
            <a:r>
              <a:rPr lang="ru-RU" sz="1600" dirty="0"/>
              <a:t>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152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="">
      <p:transition spd="med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resenter inf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47" y="2060600"/>
            <a:ext cx="5886450" cy="3533775"/>
          </a:xfrm>
          <a:prstGeom prst="rect">
            <a:avLst/>
          </a:prstGeom>
        </p:spPr>
      </p:pic>
      <p:pic>
        <p:nvPicPr>
          <p:cNvPr id="14" name="company 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47" y="2060600"/>
            <a:ext cx="5886450" cy="3533775"/>
          </a:xfrm>
          <a:prstGeom prst="rect">
            <a:avLst/>
          </a:prstGeom>
        </p:spPr>
      </p:pic>
      <p:pic>
        <p:nvPicPr>
          <p:cNvPr id="15" name="presenter vide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47" y="2060600"/>
            <a:ext cx="5886450" cy="3533775"/>
          </a:xfrm>
          <a:prstGeom prst="rect">
            <a:avLst/>
          </a:prstGeom>
        </p:spPr>
      </p:pic>
      <p:pic>
        <p:nvPicPr>
          <p:cNvPr id="16" name="color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47" y="2060597"/>
            <a:ext cx="5886450" cy="3533775"/>
          </a:xfrm>
          <a:prstGeom prst="rect">
            <a:avLst/>
          </a:prstGeom>
        </p:spPr>
      </p:pic>
      <p:pic>
        <p:nvPicPr>
          <p:cNvPr id="17" name="layou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76" y="2058364"/>
            <a:ext cx="5886450" cy="3533775"/>
          </a:xfrm>
          <a:prstGeom prst="rect">
            <a:avLst/>
          </a:prstGeom>
        </p:spPr>
      </p:pic>
      <p:pic>
        <p:nvPicPr>
          <p:cNvPr id="18" name="template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27" y="2058364"/>
            <a:ext cx="4267200" cy="3533775"/>
          </a:xfrm>
          <a:prstGeom prst="rect">
            <a:avLst/>
          </a:prstGeom>
        </p:spPr>
      </p:pic>
      <p:pic>
        <p:nvPicPr>
          <p:cNvPr id="19" name="chines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47" y="2060600"/>
            <a:ext cx="5886450" cy="3533775"/>
          </a:xfrm>
          <a:prstGeom prst="rect">
            <a:avLst/>
          </a:prstGeom>
        </p:spPr>
      </p:pic>
      <p:sp>
        <p:nvSpPr>
          <p:cNvPr id="20" name="Text templates"/>
          <p:cNvSpPr txBox="1"/>
          <p:nvPr/>
        </p:nvSpPr>
        <p:spPr>
          <a:xfrm>
            <a:off x="1193607" y="1981123"/>
            <a:ext cx="1360854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21" name="Text layout"/>
          <p:cNvSpPr txBox="1"/>
          <p:nvPr/>
        </p:nvSpPr>
        <p:spPr>
          <a:xfrm>
            <a:off x="1193602" y="2548228"/>
            <a:ext cx="1044314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Layout</a:t>
            </a:r>
          </a:p>
        </p:txBody>
      </p:sp>
      <p:sp>
        <p:nvSpPr>
          <p:cNvPr id="22" name="Text colors"/>
          <p:cNvSpPr txBox="1"/>
          <p:nvPr/>
        </p:nvSpPr>
        <p:spPr>
          <a:xfrm>
            <a:off x="1193609" y="3115333"/>
            <a:ext cx="1006275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Colors</a:t>
            </a:r>
          </a:p>
        </p:txBody>
      </p:sp>
      <p:sp>
        <p:nvSpPr>
          <p:cNvPr id="23" name="Text company logo"/>
          <p:cNvSpPr txBox="1"/>
          <p:nvPr/>
        </p:nvSpPr>
        <p:spPr>
          <a:xfrm>
            <a:off x="1193609" y="4249543"/>
            <a:ext cx="1823265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Company Logo</a:t>
            </a:r>
          </a:p>
        </p:txBody>
      </p:sp>
      <p:sp>
        <p:nvSpPr>
          <p:cNvPr id="24" name="Text presenter info"/>
          <p:cNvSpPr txBox="1"/>
          <p:nvPr/>
        </p:nvSpPr>
        <p:spPr>
          <a:xfrm>
            <a:off x="1193608" y="4816648"/>
            <a:ext cx="1719099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Presenter Info</a:t>
            </a:r>
          </a:p>
        </p:txBody>
      </p:sp>
      <p:sp>
        <p:nvSpPr>
          <p:cNvPr id="25" name="Text text label"/>
          <p:cNvSpPr txBox="1"/>
          <p:nvPr/>
        </p:nvSpPr>
        <p:spPr>
          <a:xfrm>
            <a:off x="1193607" y="5383751"/>
            <a:ext cx="1428480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 Labels</a:t>
            </a:r>
          </a:p>
        </p:txBody>
      </p:sp>
      <p:sp>
        <p:nvSpPr>
          <p:cNvPr id="26" name="Text presenter video"/>
          <p:cNvSpPr txBox="1"/>
          <p:nvPr/>
        </p:nvSpPr>
        <p:spPr>
          <a:xfrm>
            <a:off x="1193602" y="3682438"/>
            <a:ext cx="1887424" cy="272415"/>
          </a:xfrm>
          <a:prstGeom prst="roundRect">
            <a:avLst/>
          </a:prstGeom>
          <a:noFill/>
          <a:ln>
            <a:noFill/>
          </a:ln>
        </p:spPr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Presenter Video</a:t>
            </a:r>
          </a:p>
        </p:txBody>
      </p:sp>
      <p:sp>
        <p:nvSpPr>
          <p:cNvPr id="28" name="Title"/>
          <p:cNvSpPr txBox="1">
            <a:spLocks/>
          </p:cNvSpPr>
          <p:nvPr/>
        </p:nvSpPr>
        <p:spPr>
          <a:xfrm>
            <a:off x="590650" y="-242614"/>
            <a:ext cx="8888860" cy="858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dirty="0"/>
          </a:p>
        </p:txBody>
      </p:sp>
      <p:sp>
        <p:nvSpPr>
          <p:cNvPr id="29" name="Arrow templates"/>
          <p:cNvSpPr/>
          <p:nvPr/>
        </p:nvSpPr>
        <p:spPr>
          <a:xfrm rot="2700000">
            <a:off x="1274731" y="2030919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0" name="Arrow layout"/>
          <p:cNvSpPr/>
          <p:nvPr/>
        </p:nvSpPr>
        <p:spPr>
          <a:xfrm rot="2700000">
            <a:off x="1274726" y="2598024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1" name="Arrow colors"/>
          <p:cNvSpPr/>
          <p:nvPr/>
        </p:nvSpPr>
        <p:spPr>
          <a:xfrm rot="2700000">
            <a:off x="1274726" y="3165128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2" name="Arrow pres video"/>
          <p:cNvSpPr/>
          <p:nvPr/>
        </p:nvSpPr>
        <p:spPr>
          <a:xfrm rot="2700000">
            <a:off x="1274726" y="3732232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3" name="Arrow logo"/>
          <p:cNvSpPr/>
          <p:nvPr/>
        </p:nvSpPr>
        <p:spPr>
          <a:xfrm rot="2700000">
            <a:off x="1274726" y="4299336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4" name="Arrow pres info"/>
          <p:cNvSpPr/>
          <p:nvPr/>
        </p:nvSpPr>
        <p:spPr>
          <a:xfrm rot="2700000">
            <a:off x="1274726" y="4866440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35" name="Arrow labels"/>
          <p:cNvSpPr/>
          <p:nvPr/>
        </p:nvSpPr>
        <p:spPr>
          <a:xfrm rot="2700000">
            <a:off x="1274732" y="5433546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Customize the Universal Player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22800" y="626400"/>
            <a:ext cx="509602" cy="432048"/>
          </a:xfrm>
        </p:spPr>
        <p:txBody>
          <a:bodyPr>
            <a:no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Multi-Device Preview Option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7600" y="633600"/>
            <a:ext cx="575192" cy="457843"/>
          </a:xfrm>
        </p:spPr>
        <p:txBody>
          <a:bodyPr>
            <a:normAutofit/>
          </a:bodyPr>
          <a:lstStyle/>
          <a:p>
            <a:r>
              <a:rPr lang="en-US" dirty="0" smtClean="0"/>
              <a:t>13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734666" y="1845618"/>
            <a:ext cx="295232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iSpring’s</a:t>
            </a:r>
            <a:r>
              <a:rPr lang="en-US" dirty="0"/>
              <a:t> preview mode allows you to see exactly how your course will look on different devices:</a:t>
            </a:r>
          </a:p>
        </p:txBody>
      </p:sp>
      <p:sp>
        <p:nvSpPr>
          <p:cNvPr id="11" name="Text desktop"/>
          <p:cNvSpPr txBox="1"/>
          <p:nvPr/>
        </p:nvSpPr>
        <p:spPr>
          <a:xfrm>
            <a:off x="1166716" y="3637307"/>
            <a:ext cx="1278435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Desktops</a:t>
            </a:r>
          </a:p>
        </p:txBody>
      </p:sp>
      <p:sp>
        <p:nvSpPr>
          <p:cNvPr id="12" name="Arrow desktop"/>
          <p:cNvSpPr/>
          <p:nvPr/>
        </p:nvSpPr>
        <p:spPr>
          <a:xfrm rot="2700000">
            <a:off x="1247838" y="3687103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3" name="Text tablet"/>
          <p:cNvSpPr txBox="1"/>
          <p:nvPr/>
        </p:nvSpPr>
        <p:spPr>
          <a:xfrm>
            <a:off x="1166716" y="4143402"/>
            <a:ext cx="1066471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Tablets</a:t>
            </a:r>
          </a:p>
        </p:txBody>
      </p:sp>
      <p:sp>
        <p:nvSpPr>
          <p:cNvPr id="14" name="Arrow tablet"/>
          <p:cNvSpPr/>
          <p:nvPr/>
        </p:nvSpPr>
        <p:spPr>
          <a:xfrm rot="2700000">
            <a:off x="1247838" y="4193198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5" name="Text smartphone"/>
          <p:cNvSpPr txBox="1"/>
          <p:nvPr/>
        </p:nvSpPr>
        <p:spPr>
          <a:xfrm>
            <a:off x="1166714" y="4649497"/>
            <a:ext cx="1652028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sp>
        <p:nvSpPr>
          <p:cNvPr id="16" name="Arrow smartphone"/>
          <p:cNvSpPr/>
          <p:nvPr/>
        </p:nvSpPr>
        <p:spPr>
          <a:xfrm rot="2700000">
            <a:off x="1247838" y="4699293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pic>
        <p:nvPicPr>
          <p:cNvPr id="19" name="smart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2896" y="1660178"/>
            <a:ext cx="5524417" cy="454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tab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2896" y="1660178"/>
            <a:ext cx="5524417" cy="454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2894" y="1660176"/>
            <a:ext cx="5524418" cy="454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0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/>
      <p:bldP spid="14" grpId="0" animBg="1"/>
      <p:bldP spid="14" grpId="1" animBg="1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207" y="-76493"/>
            <a:ext cx="12466802" cy="701257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7321" y="6104446"/>
            <a:ext cx="3422041" cy="340402"/>
            <a:chOff x="2354704" y="6032301"/>
            <a:chExt cx="3422041" cy="340402"/>
          </a:xfrm>
        </p:grpSpPr>
        <p:sp>
          <p:nvSpPr>
            <p:cNvPr id="4" name="TextBox 8"/>
            <p:cNvSpPr txBox="1"/>
            <p:nvPr/>
          </p:nvSpPr>
          <p:spPr>
            <a:xfrm>
              <a:off x="2354704" y="6032301"/>
              <a:ext cx="2274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Have a great time with 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543" y="6072078"/>
              <a:ext cx="1219202" cy="300625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/>
        </p:nvSpPr>
        <p:spPr>
          <a:xfrm>
            <a:off x="1825923" y="836712"/>
            <a:ext cx="7405687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9EEED"/>
                </a:solidFill>
              </a:rPr>
              <a:t>Would you like to learn more?</a:t>
            </a:r>
            <a:endParaRPr lang="ru-RU" sz="3600" dirty="0">
              <a:solidFill>
                <a:srgbClr val="F9EEED"/>
              </a:solidFill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1825925" y="1484784"/>
            <a:ext cx="7405687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9EEED"/>
                </a:solidFill>
              </a:rPr>
              <a:t>Check out </a:t>
            </a:r>
            <a:r>
              <a:rPr lang="en-US" sz="2800" dirty="0" err="1">
                <a:solidFill>
                  <a:srgbClr val="F9EEED"/>
                </a:solidFill>
              </a:rPr>
              <a:t>iSpring’s</a:t>
            </a:r>
            <a:r>
              <a:rPr lang="en-US" sz="2800" dirty="0">
                <a:solidFill>
                  <a:srgbClr val="F9EEED"/>
                </a:solidFill>
              </a:rPr>
              <a:t> helpful resources.</a:t>
            </a:r>
            <a:endParaRPr lang="ru-RU" sz="2800" dirty="0">
              <a:solidFill>
                <a:srgbClr val="F9EEE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75" y="3239436"/>
            <a:ext cx="871758" cy="869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76" y="3313721"/>
            <a:ext cx="945365" cy="721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716" y="4253026"/>
            <a:ext cx="209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Video Tutorials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89199" y="4253026"/>
            <a:ext cx="252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19115" y="4253026"/>
            <a:ext cx="215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Knowledge Base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3018" y="3357786"/>
            <a:ext cx="18000" cy="1188000"/>
          </a:xfrm>
          <a:prstGeom prst="rect">
            <a:avLst/>
          </a:prstGeom>
          <a:solidFill>
            <a:srgbClr val="FBD8CD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981362" y="3357786"/>
            <a:ext cx="18000" cy="1188000"/>
          </a:xfrm>
          <a:prstGeom prst="rect">
            <a:avLst/>
          </a:prstGeom>
          <a:solidFill>
            <a:srgbClr val="FBD8CD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link to video">
            <a:hlinkClick r:id="rId8"/>
          </p:cNvPr>
          <p:cNvSpPr/>
          <p:nvPr/>
        </p:nvSpPr>
        <p:spPr>
          <a:xfrm>
            <a:off x="1166714" y="2925738"/>
            <a:ext cx="2508542" cy="192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k to community">
            <a:hlinkClick r:id="rId9"/>
          </p:cNvPr>
          <p:cNvSpPr/>
          <p:nvPr/>
        </p:nvSpPr>
        <p:spPr>
          <a:xfrm>
            <a:off x="4202788" y="3071651"/>
            <a:ext cx="2508542" cy="192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k to kb">
            <a:hlinkClick r:id="rId10"/>
          </p:cNvPr>
          <p:cNvSpPr/>
          <p:nvPr/>
        </p:nvSpPr>
        <p:spPr>
          <a:xfrm>
            <a:off x="7371140" y="3045203"/>
            <a:ext cx="2508542" cy="192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79" y="3313721"/>
            <a:ext cx="972171" cy="7343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39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556201"/>
            <a:ext cx="11010388" cy="6834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9874" y="3061045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E-Learning Authoring Supercharger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1373546" y="190353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iSpring </a:t>
            </a:r>
            <a:r>
              <a:rPr lang="en-US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Suite 8</a:t>
            </a:r>
            <a:endParaRPr lang="ru-RU" sz="5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4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05042" y="5374012"/>
            <a:ext cx="8404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Open an existing PowerPoint presentation or create a new one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To start, switch to the iSpring Suite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8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bold" panose="020B0702040204020203" pitchFamily="34" charset="0"/>
              </a:rPr>
              <a:t>tab 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cs typeface="Segoe UI Semibold" panose="020B07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7421764" y="2375229"/>
            <a:ext cx="432048" cy="241672"/>
          </a:xfrm>
          <a:prstGeom prst="round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3"/>
          <p:cNvSpPr txBox="1"/>
          <p:nvPr/>
        </p:nvSpPr>
        <p:spPr>
          <a:xfrm>
            <a:off x="1742778" y="1773612"/>
            <a:ext cx="5379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iSpring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Suite 8 is a PowerPoint Add-In</a:t>
            </a:r>
            <a:endParaRPr lang="ru-R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4" y="2484512"/>
            <a:ext cx="10020300" cy="2457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38" y="1982796"/>
            <a:ext cx="1043040" cy="6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98139" y="2695404"/>
            <a:ext cx="2027237" cy="1015663"/>
          </a:xfrm>
          <a:prstGeom prst="rect">
            <a:avLst/>
          </a:prstGeom>
          <a:solidFill>
            <a:srgbClr val="B3294C">
              <a:alpha val="83137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9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Create Your Course in PowerPoint</a:t>
            </a:r>
            <a:endParaRPr lang="en-US" dirty="0"/>
          </a:p>
        </p:txBody>
      </p:sp>
      <p:sp>
        <p:nvSpPr>
          <p:cNvPr id="52" name="slide numb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subtitle"/>
          <p:cNvSpPr txBox="1"/>
          <p:nvPr/>
        </p:nvSpPr>
        <p:spPr>
          <a:xfrm>
            <a:off x="734666" y="1557586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iSpring</a:t>
            </a:r>
            <a:r>
              <a:rPr lang="ru-RU" dirty="0"/>
              <a:t> </a:t>
            </a:r>
            <a:r>
              <a:rPr lang="en-US" dirty="0"/>
              <a:t>Suite</a:t>
            </a:r>
            <a:r>
              <a:rPr lang="ru-RU" dirty="0"/>
              <a:t> </a:t>
            </a:r>
            <a:r>
              <a:rPr lang="en-US" dirty="0"/>
              <a:t>8</a:t>
            </a:r>
            <a:r>
              <a:rPr lang="ru-RU" dirty="0"/>
              <a:t> </a:t>
            </a:r>
            <a:r>
              <a:rPr lang="en-US" dirty="0"/>
              <a:t>accurately preserves virtually all PowerPoint elements:</a:t>
            </a:r>
          </a:p>
        </p:txBody>
      </p:sp>
      <p:sp>
        <p:nvSpPr>
          <p:cNvPr id="18" name="border"/>
          <p:cNvSpPr/>
          <p:nvPr>
            <p:custDataLst>
              <p:tags r:id="rId1"/>
            </p:custDataLst>
          </p:nvPr>
        </p:nvSpPr>
        <p:spPr bwMode="auto">
          <a:xfrm flipH="1">
            <a:off x="518642" y="2116086"/>
            <a:ext cx="9937104" cy="4392488"/>
          </a:xfrm>
          <a:prstGeom prst="roundRect">
            <a:avLst>
              <a:gd name="adj" fmla="val 3595"/>
            </a:avLst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" name="Pictures" descr="Fotolia_503717_XS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 rot="21143692">
            <a:off x="5928083" y="2661622"/>
            <a:ext cx="1499566" cy="107409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chemeClr val="bg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25" name="Text Animations"/>
          <p:cNvSpPr txBox="1"/>
          <p:nvPr/>
        </p:nvSpPr>
        <p:spPr>
          <a:xfrm>
            <a:off x="1357975" y="5734051"/>
            <a:ext cx="15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Animations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Fonts &amp; Styles"/>
          <p:cNvSpPr txBox="1"/>
          <p:nvPr/>
        </p:nvSpPr>
        <p:spPr>
          <a:xfrm>
            <a:off x="1117714" y="3855296"/>
            <a:ext cx="20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Fonts &amp; Styles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Shapes"/>
          <p:cNvSpPr txBox="1"/>
          <p:nvPr/>
        </p:nvSpPr>
        <p:spPr>
          <a:xfrm>
            <a:off x="3817848" y="3855296"/>
            <a:ext cx="15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Shapes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Pictures"/>
          <p:cNvSpPr txBox="1"/>
          <p:nvPr/>
        </p:nvSpPr>
        <p:spPr>
          <a:xfrm>
            <a:off x="5965082" y="3855296"/>
            <a:ext cx="15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Pictures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 Audio &amp; Video"/>
          <p:cNvSpPr txBox="1"/>
          <p:nvPr/>
        </p:nvSpPr>
        <p:spPr>
          <a:xfrm>
            <a:off x="8057164" y="3851422"/>
            <a:ext cx="20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Audio &amp; Video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 Triggers"/>
          <p:cNvSpPr txBox="1"/>
          <p:nvPr/>
        </p:nvSpPr>
        <p:spPr>
          <a:xfrm>
            <a:off x="3817848" y="5734051"/>
            <a:ext cx="15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1" name="Triggers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6" y="4635350"/>
            <a:ext cx="797695" cy="989142"/>
          </a:xfrm>
          <a:prstGeom prst="rect">
            <a:avLst/>
          </a:prstGeom>
        </p:spPr>
      </p:pic>
      <p:sp>
        <p:nvSpPr>
          <p:cNvPr id="32" name="Text Transitions"/>
          <p:cNvSpPr txBox="1"/>
          <p:nvPr/>
        </p:nvSpPr>
        <p:spPr>
          <a:xfrm>
            <a:off x="7863458" y="573405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Transition Effects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3" name="Transition Effects"/>
          <p:cNvGrpSpPr/>
          <p:nvPr/>
        </p:nvGrpSpPr>
        <p:grpSpPr>
          <a:xfrm>
            <a:off x="8409162" y="4635174"/>
            <a:ext cx="1326504" cy="954861"/>
            <a:chOff x="8409162" y="4520248"/>
            <a:chExt cx="1326504" cy="1069786"/>
          </a:xfrm>
        </p:grpSpPr>
        <p:sp>
          <p:nvSpPr>
            <p:cNvPr id="34" name="strip"/>
            <p:cNvSpPr/>
            <p:nvPr>
              <p:custDataLst>
                <p:tags r:id="rId15"/>
              </p:custDataLst>
            </p:nvPr>
          </p:nvSpPr>
          <p:spPr>
            <a:xfrm>
              <a:off x="8409162" y="4520248"/>
              <a:ext cx="181655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strip"/>
            <p:cNvSpPr/>
            <p:nvPr>
              <p:custDataLst>
                <p:tags r:id="rId16"/>
              </p:custDataLst>
            </p:nvPr>
          </p:nvSpPr>
          <p:spPr>
            <a:xfrm>
              <a:off x="8575281" y="4520248"/>
              <a:ext cx="181655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rip"/>
            <p:cNvSpPr/>
            <p:nvPr>
              <p:custDataLst>
                <p:tags r:id="rId17"/>
              </p:custDataLst>
            </p:nvPr>
          </p:nvSpPr>
          <p:spPr>
            <a:xfrm>
              <a:off x="8749657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strip"/>
            <p:cNvSpPr/>
            <p:nvPr>
              <p:custDataLst>
                <p:tags r:id="rId18"/>
              </p:custDataLst>
            </p:nvPr>
          </p:nvSpPr>
          <p:spPr>
            <a:xfrm>
              <a:off x="8915776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strip"/>
            <p:cNvSpPr/>
            <p:nvPr>
              <p:custDataLst>
                <p:tags r:id="rId19"/>
              </p:custDataLst>
            </p:nvPr>
          </p:nvSpPr>
          <p:spPr>
            <a:xfrm>
              <a:off x="9081895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strip"/>
            <p:cNvSpPr/>
            <p:nvPr>
              <p:custDataLst>
                <p:tags r:id="rId20"/>
              </p:custDataLst>
            </p:nvPr>
          </p:nvSpPr>
          <p:spPr>
            <a:xfrm>
              <a:off x="9248014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rip"/>
            <p:cNvSpPr/>
            <p:nvPr>
              <p:custDataLst>
                <p:tags r:id="rId21"/>
              </p:custDataLst>
            </p:nvPr>
          </p:nvSpPr>
          <p:spPr>
            <a:xfrm>
              <a:off x="9404405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strip1"/>
            <p:cNvSpPr/>
            <p:nvPr>
              <p:custDataLst>
                <p:tags r:id="rId22"/>
              </p:custDataLst>
            </p:nvPr>
          </p:nvSpPr>
          <p:spPr>
            <a:xfrm>
              <a:off x="9570525" y="4520248"/>
              <a:ext cx="165141" cy="106978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2" name="Text Hyperlinks"/>
          <p:cNvSpPr txBox="1"/>
          <p:nvPr/>
        </p:nvSpPr>
        <p:spPr>
          <a:xfrm>
            <a:off x="5933645" y="5734051"/>
            <a:ext cx="158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Hyperlinks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hapes star"/>
          <p:cNvSpPr/>
          <p:nvPr>
            <p:custDataLst>
              <p:tags r:id="rId3"/>
            </p:custDataLst>
          </p:nvPr>
        </p:nvSpPr>
        <p:spPr bwMode="auto">
          <a:xfrm>
            <a:off x="4152381" y="2676473"/>
            <a:ext cx="1005871" cy="1005871"/>
          </a:xfrm>
          <a:prstGeom prst="star7">
            <a:avLst>
              <a:gd name="adj" fmla="val 34805"/>
              <a:gd name="hf" fmla="val 102572"/>
              <a:gd name="vf" fmla="val 10521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b="1" dirty="0"/>
          </a:p>
        </p:txBody>
      </p:sp>
      <p:sp>
        <p:nvSpPr>
          <p:cNvPr id="45" name="shapes circle"/>
          <p:cNvSpPr/>
          <p:nvPr>
            <p:custDataLst>
              <p:tags r:id="rId4"/>
            </p:custDataLst>
          </p:nvPr>
        </p:nvSpPr>
        <p:spPr bwMode="auto">
          <a:xfrm>
            <a:off x="4115614" y="2660566"/>
            <a:ext cx="1081400" cy="1081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b="1" dirty="0"/>
          </a:p>
        </p:txBody>
      </p:sp>
      <p:pic>
        <p:nvPicPr>
          <p:cNvPr id="46" name="Pictures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08968">
            <a:off x="5977979" y="2712131"/>
            <a:ext cx="1491673" cy="99444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chemeClr val="bg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grpSp>
        <p:nvGrpSpPr>
          <p:cNvPr id="5" name="video"/>
          <p:cNvGrpSpPr/>
          <p:nvPr/>
        </p:nvGrpSpPr>
        <p:grpSpPr>
          <a:xfrm>
            <a:off x="8411791" y="2619359"/>
            <a:ext cx="1234777" cy="1095546"/>
            <a:chOff x="8151490" y="189434"/>
            <a:chExt cx="1234777" cy="1095546"/>
          </a:xfrm>
        </p:grpSpPr>
        <p:sp>
          <p:nvSpPr>
            <p:cNvPr id="4" name="Rectangle 3"/>
            <p:cNvSpPr/>
            <p:nvPr/>
          </p:nvSpPr>
          <p:spPr>
            <a:xfrm>
              <a:off x="8151490" y="189434"/>
              <a:ext cx="1095546" cy="109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Audio &amp; Video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224" y="271805"/>
              <a:ext cx="1079043" cy="926996"/>
            </a:xfrm>
            <a:prstGeom prst="rect">
              <a:avLst/>
            </a:prstGeom>
          </p:spPr>
        </p:pic>
      </p:grpSp>
      <p:sp>
        <p:nvSpPr>
          <p:cNvPr id="47" name="Animations"/>
          <p:cNvSpPr/>
          <p:nvPr>
            <p:custDataLst>
              <p:tags r:id="rId6"/>
            </p:custDataLst>
          </p:nvPr>
        </p:nvSpPr>
        <p:spPr>
          <a:xfrm>
            <a:off x="1613822" y="4512666"/>
            <a:ext cx="1110687" cy="1069786"/>
          </a:xfrm>
          <a:prstGeom prst="star5">
            <a:avLst/>
          </a:prstGeom>
          <a:solidFill>
            <a:srgbClr val="68A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b="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Transition Effects"/>
          <p:cNvGrpSpPr/>
          <p:nvPr/>
        </p:nvGrpSpPr>
        <p:grpSpPr>
          <a:xfrm>
            <a:off x="8399046" y="4635350"/>
            <a:ext cx="1333647" cy="954861"/>
            <a:chOff x="8409162" y="4520248"/>
            <a:chExt cx="1333647" cy="1069786"/>
          </a:xfrm>
          <a:solidFill>
            <a:srgbClr val="F8AB6C"/>
          </a:solidFill>
        </p:grpSpPr>
        <p:sp>
          <p:nvSpPr>
            <p:cNvPr id="50" name="strip"/>
            <p:cNvSpPr/>
            <p:nvPr>
              <p:custDataLst>
                <p:tags r:id="rId7"/>
              </p:custDataLst>
            </p:nvPr>
          </p:nvSpPr>
          <p:spPr>
            <a:xfrm>
              <a:off x="8409162" y="4520248"/>
              <a:ext cx="181655" cy="1069786"/>
            </a:xfrm>
            <a:prstGeom prst="rect">
              <a:avLst/>
            </a:prstGeom>
            <a:solidFill>
              <a:srgbClr val="F8A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strip"/>
            <p:cNvSpPr/>
            <p:nvPr>
              <p:custDataLst>
                <p:tags r:id="rId8"/>
              </p:custDataLst>
            </p:nvPr>
          </p:nvSpPr>
          <p:spPr>
            <a:xfrm>
              <a:off x="8575281" y="4520248"/>
              <a:ext cx="181655" cy="1069786"/>
            </a:xfrm>
            <a:prstGeom prst="rect">
              <a:avLst/>
            </a:prstGeom>
            <a:solidFill>
              <a:srgbClr val="F8AB6C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strip"/>
            <p:cNvSpPr/>
            <p:nvPr>
              <p:custDataLst>
                <p:tags r:id="rId9"/>
              </p:custDataLst>
            </p:nvPr>
          </p:nvSpPr>
          <p:spPr>
            <a:xfrm>
              <a:off x="8749657" y="4520248"/>
              <a:ext cx="165141" cy="1069786"/>
            </a:xfrm>
            <a:prstGeom prst="rect">
              <a:avLst/>
            </a:prstGeom>
            <a:solidFill>
              <a:srgbClr val="F8AB6C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strip"/>
            <p:cNvSpPr/>
            <p:nvPr>
              <p:custDataLst>
                <p:tags r:id="rId10"/>
              </p:custDataLst>
            </p:nvPr>
          </p:nvSpPr>
          <p:spPr>
            <a:xfrm>
              <a:off x="8899324" y="4520248"/>
              <a:ext cx="181593" cy="1069786"/>
            </a:xfrm>
            <a:prstGeom prst="rect">
              <a:avLst/>
            </a:prstGeom>
            <a:solidFill>
              <a:srgbClr val="F8AB6C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strip"/>
            <p:cNvSpPr/>
            <p:nvPr>
              <p:custDataLst>
                <p:tags r:id="rId11"/>
              </p:custDataLst>
            </p:nvPr>
          </p:nvSpPr>
          <p:spPr>
            <a:xfrm>
              <a:off x="9080299" y="4520248"/>
              <a:ext cx="177833" cy="1069786"/>
            </a:xfrm>
            <a:prstGeom prst="rect">
              <a:avLst/>
            </a:prstGeom>
            <a:solidFill>
              <a:srgbClr val="F8AB6C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strip"/>
            <p:cNvSpPr/>
            <p:nvPr>
              <p:custDataLst>
                <p:tags r:id="rId12"/>
              </p:custDataLst>
            </p:nvPr>
          </p:nvSpPr>
          <p:spPr>
            <a:xfrm>
              <a:off x="9248014" y="4520248"/>
              <a:ext cx="165141" cy="1069786"/>
            </a:xfrm>
            <a:prstGeom prst="rect">
              <a:avLst/>
            </a:prstGeom>
            <a:solidFill>
              <a:srgbClr val="F8AB6C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strip"/>
            <p:cNvSpPr/>
            <p:nvPr>
              <p:custDataLst>
                <p:tags r:id="rId13"/>
              </p:custDataLst>
            </p:nvPr>
          </p:nvSpPr>
          <p:spPr>
            <a:xfrm>
              <a:off x="9413929" y="4520248"/>
              <a:ext cx="165141" cy="10697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strip1"/>
            <p:cNvSpPr/>
            <p:nvPr>
              <p:custDataLst>
                <p:tags r:id="rId14"/>
              </p:custDataLst>
            </p:nvPr>
          </p:nvSpPr>
          <p:spPr>
            <a:xfrm>
              <a:off x="9577668" y="4520248"/>
              <a:ext cx="165141" cy="1069786"/>
            </a:xfrm>
            <a:prstGeom prst="rect">
              <a:avLst/>
            </a:prstGeom>
            <a:solidFill>
              <a:srgbClr val="F8AB6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b="1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globus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68" y="4635351"/>
            <a:ext cx="926810" cy="921159"/>
          </a:xfrm>
          <a:prstGeom prst="rect">
            <a:avLst/>
          </a:prstGeom>
        </p:spPr>
      </p:pic>
      <p:pic>
        <p:nvPicPr>
          <p:cNvPr id="7" name="link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30" y="5380711"/>
            <a:ext cx="602656" cy="235323"/>
          </a:xfrm>
          <a:prstGeom prst="rect">
            <a:avLst/>
          </a:prstGeom>
        </p:spPr>
      </p:pic>
      <p:sp>
        <p:nvSpPr>
          <p:cNvPr id="24" name="Fonts &amp; Styles"/>
          <p:cNvSpPr txBox="1"/>
          <p:nvPr/>
        </p:nvSpPr>
        <p:spPr>
          <a:xfrm>
            <a:off x="1204920" y="3184155"/>
            <a:ext cx="206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rgbClr val="F9EE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Styles</a:t>
            </a:r>
            <a:endParaRPr lang="ru-RU" sz="2400" dirty="0">
              <a:solidFill>
                <a:srgbClr val="F9EE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9" name="Fonts &amp; Styles"/>
          <p:cNvSpPr txBox="1"/>
          <p:nvPr/>
        </p:nvSpPr>
        <p:spPr>
          <a:xfrm>
            <a:off x="1204920" y="2745140"/>
            <a:ext cx="206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Fonts &amp;</a:t>
            </a:r>
          </a:p>
        </p:txBody>
      </p:sp>
    </p:spTree>
    <p:extLst>
      <p:ext uri="{BB962C8B-B14F-4D97-AF65-F5344CB8AC3E}">
        <p14:creationId xmlns:p14="http://schemas.microsoft.com/office/powerpoint/2010/main" val="39132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4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2" presetID="34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9.54585E-8 -3.84544E-6 L 9.54585E-8 -0.02846 " pathEditMode="relative" rAng="0" ptsTypes="AA">
                                          <p:cBhvr>
                                            <p:cTn id="1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35"/>
                                        </p:animMotion>
                                        <p:animRot by="1500000">
                                          <p:cBhvr>
                                            <p:cTn id="1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34" presetClass="emph" presetSubtype="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9.54585E-8 -3.84544E-6 L 9.54585E-8 -0.02846 " pathEditMode="relative" rAng="0" ptsTypes="AA">
                                          <p:cBhvr>
                                            <p:cTn id="1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35"/>
                                        </p:animMotion>
                                        <p:animRot by="1500000">
                                          <p:cBhvr>
                                            <p:cTn id="2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8" presetClass="emph" presetSubtype="0" accel="36000" fill="hold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4000">
                                          <p:cBhvr>
                                            <p:cTn id="3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31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45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4" presetClass="exit" presetSubtype="5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vertical)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4" presetClass="entr" presetSubtype="5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8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45" grpId="0" animBg="1"/>
          <p:bldP spid="47" grpId="0" animBg="1"/>
          <p:bldP spid="47" grpId="1" animBg="1"/>
          <p:bldP spid="24" grpId="0"/>
          <p:bldP spid="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4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2" presetID="34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9.54585E-8 -3.84544E-6 L 9.54585E-8 -0.02846 " pathEditMode="relative" rAng="0" ptsTypes="AA">
                                          <p:cBhvr>
                                            <p:cTn id="1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35"/>
                                        </p:animMotion>
                                        <p:animRot by="1500000">
                                          <p:cBhvr>
                                            <p:cTn id="1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34" presetClass="emph" presetSubtype="0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9.54585E-8 -3.84544E-6 L 9.54585E-8 -0.02846 " pathEditMode="relative" rAng="0" ptsTypes="AA">
                                          <p:cBhvr>
                                            <p:cTn id="1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35"/>
                                        </p:animMotion>
                                        <p:animRot by="1500000">
                                          <p:cBhvr>
                                            <p:cTn id="2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8" presetClass="emph" presetSubtype="0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31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45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4" presetClass="exit" presetSubtype="5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vertical)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4" presetClass="entr" presetSubtype="5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8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45" grpId="0" animBg="1"/>
          <p:bldP spid="47" grpId="0" animBg="1"/>
          <p:bldP spid="47" grpId="1" animBg="1"/>
          <p:bldP spid="24" grpId="0"/>
          <p:bldP spid="59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Course Structure</a:t>
            </a:r>
            <a:endParaRPr lang="ru-RU" dirty="0"/>
          </a:p>
        </p:txBody>
      </p:sp>
      <p:sp>
        <p:nvSpPr>
          <p:cNvPr id="3" name="slide numb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fr-FR" dirty="0"/>
          </a:p>
        </p:txBody>
      </p:sp>
      <p:pic>
        <p:nvPicPr>
          <p:cNvPr id="4" name="toolba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7" y="1844826"/>
            <a:ext cx="2676523" cy="1523999"/>
          </a:xfrm>
          <a:prstGeom prst="rect">
            <a:avLst/>
          </a:prstGeom>
        </p:spPr>
      </p:pic>
      <p:pic>
        <p:nvPicPr>
          <p:cNvPr id="7" name="structu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50" y="1686455"/>
            <a:ext cx="2653868" cy="4540087"/>
          </a:xfrm>
          <a:prstGeom prst="rect">
            <a:avLst/>
          </a:prstGeom>
        </p:spPr>
      </p:pic>
      <p:pic>
        <p:nvPicPr>
          <p:cNvPr id="8" name="branch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27" y="2538158"/>
            <a:ext cx="3615452" cy="2375454"/>
          </a:xfrm>
          <a:prstGeom prst="rect">
            <a:avLst/>
          </a:prstGeom>
        </p:spPr>
      </p:pic>
      <p:sp>
        <p:nvSpPr>
          <p:cNvPr id="9" name="Text structure"/>
          <p:cNvSpPr txBox="1"/>
          <p:nvPr/>
        </p:nvSpPr>
        <p:spPr>
          <a:xfrm>
            <a:off x="1241344" y="3922499"/>
            <a:ext cx="2988048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 hierarchical outline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Arrow structure"/>
          <p:cNvSpPr/>
          <p:nvPr/>
        </p:nvSpPr>
        <p:spPr>
          <a:xfrm rot="2700000">
            <a:off x="1322468" y="3972295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  <p:sp>
        <p:nvSpPr>
          <p:cNvPr id="11" name="Text branching"/>
          <p:cNvSpPr txBox="1"/>
          <p:nvPr/>
        </p:nvSpPr>
        <p:spPr>
          <a:xfrm>
            <a:off x="1241346" y="4436499"/>
            <a:ext cx="2732089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 branching scenarios </a:t>
            </a:r>
          </a:p>
        </p:txBody>
      </p:sp>
      <p:sp>
        <p:nvSpPr>
          <p:cNvPr id="12" name="Arrow branching"/>
          <p:cNvSpPr/>
          <p:nvPr/>
        </p:nvSpPr>
        <p:spPr>
          <a:xfrm rot="2700000">
            <a:off x="1322468" y="4486295"/>
            <a:ext cx="171390" cy="172825"/>
          </a:xfrm>
          <a:prstGeom prst="rect">
            <a:avLst/>
          </a:prstGeom>
          <a:solidFill>
            <a:srgbClr val="B3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bIns="0" rtlCol="0" anchor="ctr"/>
          <a:lstStyle/>
          <a:p>
            <a:pPr algn="ctr"/>
            <a:endParaRPr lang="fr-FR" sz="1500"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0">
        <p14:ferris dir="l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294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 Audio and Video Narrations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55772" y="1390667"/>
            <a:ext cx="10115999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/>
              <a:t>Record/import and edit a voice-over or a presenter video </a:t>
            </a:r>
            <a:br>
              <a:rPr lang="en-US" dirty="0"/>
            </a:br>
            <a:r>
              <a:rPr lang="en-US" dirty="0"/>
              <a:t>and sync it with slides and animations.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30" y="2775439"/>
            <a:ext cx="3524250" cy="152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6834" y="3285778"/>
            <a:ext cx="1512168" cy="1008112"/>
          </a:xfrm>
          <a:prstGeom prst="rect">
            <a:avLst/>
          </a:prstGeom>
          <a:noFill/>
          <a:ln w="76200">
            <a:solidFill>
              <a:srgbClr val="FB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42" y="2775439"/>
            <a:ext cx="4386064" cy="3289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2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Customizable Quizzes and Surveys</a:t>
            </a:r>
            <a:endParaRPr lang="fr-FR" dirty="0"/>
          </a:p>
        </p:txBody>
      </p:sp>
      <p:sp>
        <p:nvSpPr>
          <p:cNvPr id="3" name="slide numb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878682" y="3708393"/>
            <a:ext cx="3577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23 types of questions, </a:t>
            </a:r>
            <a:br>
              <a:rPr lang="en-US" sz="1600" dirty="0"/>
            </a:br>
            <a:r>
              <a:rPr lang="en-US" sz="1600" dirty="0"/>
              <a:t>including drag-and-drops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682" y="4500340"/>
            <a:ext cx="357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Advanced branching scenarios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8682" y="5004537"/>
            <a:ext cx="389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Convenient visual slide</a:t>
            </a:r>
          </a:p>
          <a:p>
            <a:r>
              <a:rPr lang="en-US" sz="1600" dirty="0"/>
              <a:t>     editing mode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8682" y="5662042"/>
            <a:ext cx="386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§"/>
            </a:lvl1pPr>
          </a:lstStyle>
          <a:p>
            <a:r>
              <a:rPr lang="en-US" sz="1600" dirty="0"/>
              <a:t>Flexible scoring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74" y="1845618"/>
            <a:ext cx="5210690" cy="38164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5" y="2030106"/>
            <a:ext cx="2276475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2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webobj"/>
          <p:cNvSpPr txBox="1"/>
          <p:nvPr/>
        </p:nvSpPr>
        <p:spPr>
          <a:xfrm>
            <a:off x="806674" y="5794748"/>
            <a:ext cx="3117076" cy="5448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Insert in your course or upload directly to YouTube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Screen Recording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9" name="Text characters"/>
          <p:cNvSpPr txBox="1"/>
          <p:nvPr/>
        </p:nvSpPr>
        <p:spPr>
          <a:xfrm>
            <a:off x="810920" y="3729187"/>
            <a:ext cx="3117076" cy="5448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Record all or part of your screen, or an application</a:t>
            </a:r>
          </a:p>
        </p:txBody>
      </p:sp>
      <p:sp>
        <p:nvSpPr>
          <p:cNvPr id="11" name="Text youtube"/>
          <p:cNvSpPr txBox="1"/>
          <p:nvPr/>
        </p:nvSpPr>
        <p:spPr>
          <a:xfrm>
            <a:off x="810921" y="4431644"/>
            <a:ext cx="3261092" cy="5448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Record sound and add cursor highlighting</a:t>
            </a:r>
          </a:p>
        </p:txBody>
      </p:sp>
      <p:sp>
        <p:nvSpPr>
          <p:cNvPr id="13" name="Text webobj"/>
          <p:cNvSpPr txBox="1"/>
          <p:nvPr/>
        </p:nvSpPr>
        <p:spPr>
          <a:xfrm>
            <a:off x="810920" y="5109404"/>
            <a:ext cx="3117076" cy="5448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Instantly edit and save your video to MP4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46" y="1869245"/>
            <a:ext cx="5226024" cy="35125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17" y="1910350"/>
            <a:ext cx="2400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96354"/>
      </p:ext>
    </p:extLst>
  </p:cSld>
  <p:clrMapOvr>
    <a:masterClrMapping/>
  </p:clrMapOvr>
  <p:transition spd="slow" advTm="1000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Conversation Simulations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ru-R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154" y="1926878"/>
            <a:ext cx="5184576" cy="292172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29682" y="3708393"/>
            <a:ext cx="3865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Build scenes with </a:t>
            </a:r>
            <a:r>
              <a:rPr lang="en-US" sz="1600" dirty="0" smtClean="0"/>
              <a:t>conversation</a:t>
            </a:r>
            <a:endParaRPr lang="en-US" sz="1600" dirty="0"/>
          </a:p>
          <a:p>
            <a:r>
              <a:rPr lang="en-US" sz="1600" dirty="0"/>
              <a:t>     and answer choices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682" y="4293890"/>
            <a:ext cx="3577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Choose a character and background from the library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9682" y="5013970"/>
            <a:ext cx="386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§"/>
            </a:lvl1pPr>
          </a:lstStyle>
          <a:p>
            <a:r>
              <a:rPr lang="en-US" sz="1600" dirty="0"/>
              <a:t>Guide users with character emotions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1388" y="5599467"/>
            <a:ext cx="386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§"/>
            </a:lvl1pPr>
          </a:lstStyle>
          <a:p>
            <a:r>
              <a:rPr lang="en-US" sz="1600" dirty="0"/>
              <a:t>Award points for correct responses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0" y="1911600"/>
            <a:ext cx="2152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4472"/>
      </p:ext>
    </p:extLst>
  </p:cSld>
  <p:clrMapOvr>
    <a:masterClrMapping/>
  </p:clrMapOvr>
  <p:transition spd="slow" advTm="10000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/QuizProperties&gt;&#10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/QuizProperties&gt;&#10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Want to learn more?"/>
  <p:tag name="GENSWF_ADVANCE_TIME" val="0.00"/>
  <p:tag name="ISPRING_SLIDE_INDENT_LEVEL" val="0"/>
  <p:tag name="ISPRING_CUSTOM_TIMING_USED" val="0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/Quiz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E502781-266D-4317-AD73-5AA0545AF750}&quot;/&gt;&lt;isInvalidForFieldText val=&quot;0&quot;/&gt;&lt;Image&gt;&lt;filename val=&quot;\\glitcher\wwwroot\lexanson\adobe_vs_ispring\pres10_html5\data\asimages\{EE502781-266D-4317-AD73-5AA0545AF750}_11.png&quot;/&gt;&lt;left val=&quot;405&quot;/&gt;&lt;top val=&quot;153&quot;/&gt;&lt;width val=&quot;185&quot;/&gt;&lt;height val=&quot;159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24E192C3-A36F-476E-9A46-02FDF55B7A39}_11.png&quot;/&gt;&lt;left val=&quot;135&quot;/&gt;&lt;top val=&quot;213&quot;/&gt;&lt;width val=&quot;141&quot;/&gt;&lt;height val=&quot;133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24E192C3-A36F-476E-9A46-02FDF55B7A39}_11.png&quot;/&gt;&lt;left val=&quot;135&quot;/&gt;&lt;top val=&quot;213&quot;/&gt;&lt;width val=&quot;141&quot;/&gt;&lt;height val=&quot;133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E502781-266D-4317-AD73-5AA0545AF750}&quot;/&gt;&lt;isInvalidForFieldText val=&quot;0&quot;/&gt;&lt;Image&gt;&lt;filename val=&quot;\\glitcher\wwwroot\lexanson\adobe_vs_ispring\pres10_html5\data\asimages\{EE502781-266D-4317-AD73-5AA0545AF750}_11.png&quot;/&gt;&lt;left val=&quot;405&quot;/&gt;&lt;top val=&quot;153&quot;/&gt;&lt;width val=&quot;185&quot;/&gt;&lt;height val=&quot;159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  <p:tag name="HTML_SHAPEINFO" val="&lt;ThreeDShapeInfo&gt;&lt;uuid val=&quot;&quot;/&gt;&lt;isInvalidForFieldText val=&quot;0&quot;/&gt;&lt;Image&gt;&lt;filename val=&quot;\\glitcher\wwwroot\lexanson\adobe_vs_ispring\pres10_html5\data\asimages\{085320E5-B44F-46FF-9AA0-FAA020AD9C64}_2.png&quot;/&gt;&lt;left val=&quot;288&quot;/&gt;&lt;top val=&quot;137&quot;/&gt;&lt;width val=&quot;158&quot;/&gt;&lt;height val=&quot;87&quot;/&gt;&lt;hasText val=&quot;1&quot;/&gt;&lt;/Image&gt;&lt;/ThreeDShape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Spring Getting Started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364</Words>
  <Application>Microsoft Office PowerPoint</Application>
  <PresentationFormat>Custom</PresentationFormat>
  <Paragraphs>112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Segoe UI</vt:lpstr>
      <vt:lpstr>Calibri</vt:lpstr>
      <vt:lpstr>Wingdings</vt:lpstr>
      <vt:lpstr>Georgia</vt:lpstr>
      <vt:lpstr>Arial Black</vt:lpstr>
      <vt:lpstr>Arial</vt:lpstr>
      <vt:lpstr>Segoe UI Semibold</vt:lpstr>
      <vt:lpstr>Tahoma</vt:lpstr>
      <vt:lpstr>Office Theme</vt:lpstr>
      <vt:lpstr>PowerPoint Presentation</vt:lpstr>
      <vt:lpstr>PowerPoint Presentation</vt:lpstr>
      <vt:lpstr>Getting Started</vt:lpstr>
      <vt:lpstr>Create Your Course in PowerPoint</vt:lpstr>
      <vt:lpstr>Set Up Course Structure</vt:lpstr>
      <vt:lpstr>Add Audio and Video Narrations</vt:lpstr>
      <vt:lpstr>Create Customizable Quizzes and Surveys</vt:lpstr>
      <vt:lpstr>Make a Screen Recording</vt:lpstr>
      <vt:lpstr>Create Conversation Simulations</vt:lpstr>
      <vt:lpstr>Use Spectacular Interactions</vt:lpstr>
      <vt:lpstr>Saturate Your Course with Rich Media</vt:lpstr>
      <vt:lpstr>Publish Your Content Fast and Easy</vt:lpstr>
      <vt:lpstr>Use the Video Lecture Player for Fluid Layout</vt:lpstr>
      <vt:lpstr>Customize the Universal Player</vt:lpstr>
      <vt:lpstr>Use the Multi-Device Preview Option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iSpring Suite 8</dc:title>
  <dc:creator>iSpring Solutions Inc.</dc:creator>
  <cp:lastModifiedBy>Egor Chernukha</cp:lastModifiedBy>
  <cp:revision>360</cp:revision>
  <dcterms:created xsi:type="dcterms:W3CDTF">2014-12-09T16:37:31Z</dcterms:created>
  <dcterms:modified xsi:type="dcterms:W3CDTF">2016-03-01T12:28:37Z</dcterms:modified>
</cp:coreProperties>
</file>